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8" r:id="rId9"/>
    <p:sldId id="280" r:id="rId10"/>
    <p:sldId id="272" r:id="rId11"/>
    <p:sldId id="274" r:id="rId12"/>
    <p:sldId id="281" r:id="rId13"/>
    <p:sldId id="271" r:id="rId14"/>
    <p:sldId id="275" r:id="rId15"/>
    <p:sldId id="273" r:id="rId16"/>
    <p:sldId id="282" r:id="rId17"/>
    <p:sldId id="277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4660"/>
  </p:normalViewPr>
  <p:slideViewPr>
    <p:cSldViewPr snapToGrid="0">
      <p:cViewPr varScale="1">
        <p:scale>
          <a:sx n="98" d="100"/>
          <a:sy n="98" d="100"/>
        </p:scale>
        <p:origin x="6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62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86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755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434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6862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881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7569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6803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936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63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9663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170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52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488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52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691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C3304-2759-4E78-87E8-E5FB72AFBCA0}" type="datetimeFigureOut">
              <a:rPr lang="en-IN" smtClean="0"/>
              <a:t>09/12/16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8A07037-EAF4-4AD7-A667-FE2D46336A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105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778" y="948536"/>
            <a:ext cx="7766936" cy="1646302"/>
          </a:xfrm>
        </p:spPr>
        <p:txBody>
          <a:bodyPr/>
          <a:lstStyle/>
          <a:p>
            <a:pPr algn="ctr"/>
            <a:r>
              <a:rPr lang="en-IN" dirty="0"/>
              <a:t>Rankings4U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610834" y="2980918"/>
            <a:ext cx="9144000" cy="312361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Client Name: Luminal Inc</a:t>
            </a:r>
            <a:r>
              <a:rPr lang="en-IN" dirty="0" smtClean="0"/>
              <a:t>.</a:t>
            </a:r>
          </a:p>
          <a:p>
            <a:r>
              <a:rPr lang="en-IN" dirty="0"/>
              <a:t>Date: </a:t>
            </a:r>
            <a:r>
              <a:rPr lang="en-IN" dirty="0" smtClean="0"/>
              <a:t>11-29-2016</a:t>
            </a:r>
            <a:endParaRPr lang="en-IN" dirty="0"/>
          </a:p>
          <a:p>
            <a:r>
              <a:rPr lang="en-IN" dirty="0"/>
              <a:t>Group: </a:t>
            </a:r>
            <a:r>
              <a:rPr lang="en-IN" dirty="0" smtClean="0"/>
              <a:t>0502-13</a:t>
            </a:r>
          </a:p>
          <a:p>
            <a:r>
              <a:rPr lang="en-IN" dirty="0" smtClean="0"/>
              <a:t>Members:</a:t>
            </a:r>
          </a:p>
          <a:p>
            <a:r>
              <a:rPr lang="en-IN" dirty="0" err="1"/>
              <a:t>Davuloori</a:t>
            </a:r>
            <a:r>
              <a:rPr lang="en-IN" dirty="0"/>
              <a:t> </a:t>
            </a:r>
            <a:r>
              <a:rPr lang="en-IN" dirty="0" err="1"/>
              <a:t>Sree</a:t>
            </a:r>
            <a:r>
              <a:rPr lang="en-IN" dirty="0"/>
              <a:t> </a:t>
            </a:r>
            <a:r>
              <a:rPr lang="en-IN" dirty="0" err="1"/>
              <a:t>Pradyumna</a:t>
            </a:r>
            <a:endParaRPr lang="en-IN" dirty="0"/>
          </a:p>
          <a:p>
            <a:r>
              <a:rPr lang="en-IN" dirty="0"/>
              <a:t>Krishna </a:t>
            </a:r>
            <a:r>
              <a:rPr lang="en-IN" dirty="0" err="1"/>
              <a:t>Srikar</a:t>
            </a:r>
            <a:r>
              <a:rPr lang="en-IN" dirty="0"/>
              <a:t> </a:t>
            </a:r>
            <a:r>
              <a:rPr lang="en-IN" dirty="0" err="1"/>
              <a:t>Ganti</a:t>
            </a:r>
            <a:endParaRPr lang="en-IN" dirty="0"/>
          </a:p>
          <a:p>
            <a:r>
              <a:rPr lang="en-IN" dirty="0"/>
              <a:t>Lakshmi </a:t>
            </a:r>
            <a:r>
              <a:rPr lang="en-IN" dirty="0" err="1"/>
              <a:t>Narasimhan</a:t>
            </a:r>
            <a:r>
              <a:rPr lang="en-IN" dirty="0"/>
              <a:t> Narayanan</a:t>
            </a:r>
          </a:p>
          <a:p>
            <a:r>
              <a:rPr lang="en-IN" dirty="0" err="1"/>
              <a:t>Rohith</a:t>
            </a:r>
            <a:r>
              <a:rPr lang="en-IN" dirty="0"/>
              <a:t> V </a:t>
            </a:r>
            <a:r>
              <a:rPr lang="en-IN" dirty="0" smtClean="0"/>
              <a:t>Thomas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935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46294" y="0"/>
            <a:ext cx="8596668" cy="1320800"/>
          </a:xfrm>
        </p:spPr>
        <p:txBody>
          <a:bodyPr/>
          <a:lstStyle/>
          <a:p>
            <a:pPr algn="ctr"/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016"/>
            <a:ext cx="12114939" cy="623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5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Business Transaction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What are the top 5 universities in MBA program in the year 2015 as per US News?</a:t>
            </a:r>
          </a:p>
          <a:p>
            <a:r>
              <a:rPr lang="en-IN" dirty="0" smtClean="0"/>
              <a:t>PHP Implementation:</a:t>
            </a:r>
          </a:p>
          <a:p>
            <a:pPr marL="0" indent="0">
              <a:buNone/>
            </a:pPr>
            <a:r>
              <a:rPr lang="en-IN" dirty="0"/>
              <a:t>SELECT * FROM gives WHERE (sName IN ('$</a:t>
            </a:r>
            <a:r>
              <a:rPr lang="en-IN" dirty="0" err="1"/>
              <a:t>sname_ids</a:t>
            </a:r>
            <a:r>
              <a:rPr lang="en-IN" dirty="0"/>
              <a:t>')) AND (year IN ('$</a:t>
            </a:r>
            <a:r>
              <a:rPr lang="en-IN" dirty="0" err="1"/>
              <a:t>year_ids</a:t>
            </a:r>
            <a:r>
              <a:rPr lang="en-IN" dirty="0"/>
              <a:t>')) AND (pName IN ('$</a:t>
            </a:r>
            <a:r>
              <a:rPr lang="en-IN" dirty="0" err="1"/>
              <a:t>program_ids</a:t>
            </a:r>
            <a:r>
              <a:rPr lang="en-IN" dirty="0"/>
              <a:t>')) ORDER BY year DESC, pName, weightedRank DESC, rank LIMIT </a:t>
            </a:r>
            <a:r>
              <a:rPr lang="en-IN" dirty="0" smtClean="0"/>
              <a:t>5</a:t>
            </a:r>
          </a:p>
          <a:p>
            <a:r>
              <a:rPr lang="en-US" dirty="0" smtClean="0"/>
              <a:t>My SQL Query:</a:t>
            </a:r>
            <a:endParaRPr lang="en-IN" dirty="0"/>
          </a:p>
          <a:p>
            <a:pPr marL="0" indent="0">
              <a:buNone/>
            </a:pPr>
            <a:r>
              <a:rPr lang="en-IN" sz="2000" dirty="0" smtClean="0"/>
              <a:t>SELECT </a:t>
            </a:r>
            <a:r>
              <a:rPr lang="en-IN" sz="2000" dirty="0"/>
              <a:t>year, sName, </a:t>
            </a:r>
            <a:r>
              <a:rPr lang="en-IN" sz="2000" dirty="0" err="1"/>
              <a:t>uName</a:t>
            </a:r>
            <a:r>
              <a:rPr lang="en-IN" sz="2000" dirty="0"/>
              <a:t>, pName, rank, weightedRank FROM gives WHERE pName='MBA' AND year= 2015 AND sName='US News' ORDER BY year DESC, pName, weightedRank DESC, rank LIMIT 5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67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267" y="178526"/>
            <a:ext cx="8596668" cy="330926"/>
          </a:xfrm>
        </p:spPr>
        <p:txBody>
          <a:bodyPr>
            <a:normAutofit fontScale="90000"/>
          </a:bodyPr>
          <a:lstStyle/>
          <a:p>
            <a:r>
              <a:rPr lang="en-IN" sz="1800" dirty="0">
                <a:solidFill>
                  <a:schemeClr val="tx1"/>
                </a:solidFill>
              </a:rPr>
              <a:t>What are the top 5 universities in MBA program in the year 2015 as per US News</a:t>
            </a:r>
            <a:r>
              <a:rPr lang="en-IN" sz="1800" dirty="0" smtClean="0">
                <a:solidFill>
                  <a:schemeClr val="tx1"/>
                </a:solidFill>
              </a:rPr>
              <a:t>?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3" y="666206"/>
            <a:ext cx="11965577" cy="6100354"/>
          </a:xfrm>
        </p:spPr>
      </p:pic>
    </p:spTree>
    <p:extLst>
      <p:ext uri="{BB962C8B-B14F-4D97-AF65-F5344CB8AC3E}">
        <p14:creationId xmlns:p14="http://schemas.microsoft.com/office/powerpoint/2010/main" val="167189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1" y="743551"/>
            <a:ext cx="12028691" cy="602300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5267" y="178526"/>
            <a:ext cx="8596668" cy="3309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1800" dirty="0" smtClean="0">
                <a:solidFill>
                  <a:schemeClr val="tx1"/>
                </a:solidFill>
              </a:rPr>
              <a:t>What are the top 5 universities in MBA program in the year 2015 as per US News?</a:t>
            </a:r>
            <a:endParaRPr lang="en-I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36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Business Transaction 2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What are the top universities offering MIS Program in the North-East part of USA?</a:t>
            </a:r>
            <a:endParaRPr lang="en-US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PHP Implementation:</a:t>
            </a:r>
          </a:p>
          <a:p>
            <a:pPr marL="0" indent="0">
              <a:buNone/>
            </a:pPr>
            <a:r>
              <a:rPr lang="en-US" sz="1400" dirty="0"/>
              <a:t>SELECT </a:t>
            </a:r>
            <a:r>
              <a:rPr lang="en-US" sz="1400" dirty="0" err="1"/>
              <a:t>g.year</a:t>
            </a:r>
            <a:r>
              <a:rPr lang="en-US" sz="1400" dirty="0"/>
              <a:t>, </a:t>
            </a:r>
            <a:r>
              <a:rPr lang="en-US" sz="1400" dirty="0" err="1"/>
              <a:t>g.sName</a:t>
            </a:r>
            <a:r>
              <a:rPr lang="en-US" sz="1400" dirty="0"/>
              <a:t>, </a:t>
            </a:r>
            <a:r>
              <a:rPr lang="en-US" sz="1400" dirty="0" err="1"/>
              <a:t>g.uniName</a:t>
            </a:r>
            <a:r>
              <a:rPr lang="en-US" sz="1400" dirty="0"/>
              <a:t>, </a:t>
            </a:r>
            <a:r>
              <a:rPr lang="en-US" sz="1400" dirty="0" err="1"/>
              <a:t>g.pName</a:t>
            </a:r>
            <a:r>
              <a:rPr lang="en-US" sz="1400" dirty="0"/>
              <a:t>, </a:t>
            </a:r>
            <a:r>
              <a:rPr lang="en-US" sz="1400" dirty="0" err="1"/>
              <a:t>g.rank</a:t>
            </a:r>
            <a:r>
              <a:rPr lang="en-US" sz="1400" dirty="0"/>
              <a:t>, </a:t>
            </a:r>
            <a:r>
              <a:rPr lang="en-US" sz="1400" dirty="0" err="1"/>
              <a:t>g.weightedRank</a:t>
            </a:r>
            <a:r>
              <a:rPr lang="en-US" sz="1400" dirty="0"/>
              <a:t> FROM gives g, university u WHERE (</a:t>
            </a:r>
            <a:r>
              <a:rPr lang="en-US" sz="1400" dirty="0" err="1"/>
              <a:t>g.uniName</a:t>
            </a:r>
            <a:r>
              <a:rPr lang="en-US" sz="1400" dirty="0"/>
              <a:t> = </a:t>
            </a:r>
            <a:r>
              <a:rPr lang="en-US" sz="1400" dirty="0" err="1"/>
              <a:t>u.uniName</a:t>
            </a:r>
            <a:r>
              <a:rPr lang="en-US" sz="1400" dirty="0"/>
              <a:t>) AND </a:t>
            </a:r>
            <a:r>
              <a:rPr lang="en-US" sz="1400" dirty="0" err="1"/>
              <a:t>u.uLocation</a:t>
            </a:r>
            <a:r>
              <a:rPr lang="en-US" sz="1400" dirty="0"/>
              <a:t> IN ('$region') AND </a:t>
            </a:r>
            <a:r>
              <a:rPr lang="en-US" sz="1400" dirty="0" err="1"/>
              <a:t>g.pName</a:t>
            </a:r>
            <a:r>
              <a:rPr lang="en-US" sz="1400" dirty="0"/>
              <a:t> IN ('$</a:t>
            </a:r>
            <a:r>
              <a:rPr lang="en-US" sz="1400" dirty="0" err="1"/>
              <a:t>program_ids</a:t>
            </a:r>
            <a:r>
              <a:rPr lang="en-US" sz="1400" dirty="0"/>
              <a:t>')</a:t>
            </a:r>
            <a:r>
              <a:rPr lang="en-IN" sz="1400" dirty="0"/>
              <a:t> ORDER BY year DESC, </a:t>
            </a:r>
            <a:r>
              <a:rPr lang="en-IN" sz="1400" dirty="0" err="1"/>
              <a:t>pName</a:t>
            </a:r>
            <a:r>
              <a:rPr lang="en-IN" sz="1400" dirty="0"/>
              <a:t>, </a:t>
            </a:r>
            <a:r>
              <a:rPr lang="en-IN" sz="1400" dirty="0" err="1"/>
              <a:t>weightedRank</a:t>
            </a:r>
            <a:r>
              <a:rPr lang="en-IN" sz="1400" dirty="0"/>
              <a:t> </a:t>
            </a:r>
            <a:r>
              <a:rPr lang="en-IN" sz="1400" dirty="0" smtClean="0"/>
              <a:t>DESC, rank</a:t>
            </a:r>
            <a:endParaRPr lang="en-IN" sz="1400" dirty="0"/>
          </a:p>
          <a:p>
            <a:r>
              <a:rPr lang="en-US" dirty="0" smtClean="0"/>
              <a:t>My </a:t>
            </a:r>
            <a:r>
              <a:rPr lang="en-US" dirty="0" err="1" smtClean="0"/>
              <a:t>sql</a:t>
            </a:r>
            <a:r>
              <a:rPr lang="en-US" dirty="0" smtClean="0"/>
              <a:t> query:</a:t>
            </a:r>
            <a:endParaRPr lang="en-IN" dirty="0"/>
          </a:p>
          <a:p>
            <a:pPr marL="0" indent="0">
              <a:buNone/>
            </a:pPr>
            <a:r>
              <a:rPr lang="en-IN" sz="1400" dirty="0" smtClean="0"/>
              <a:t>SELECT </a:t>
            </a:r>
            <a:r>
              <a:rPr lang="en-IN" sz="1400" dirty="0" err="1"/>
              <a:t>g.year</a:t>
            </a:r>
            <a:r>
              <a:rPr lang="en-IN" sz="1400" dirty="0"/>
              <a:t>, </a:t>
            </a:r>
            <a:r>
              <a:rPr lang="en-IN" sz="1400" dirty="0" err="1"/>
              <a:t>g.sName</a:t>
            </a:r>
            <a:r>
              <a:rPr lang="en-IN" sz="1400" dirty="0"/>
              <a:t>, </a:t>
            </a:r>
            <a:r>
              <a:rPr lang="en-IN" sz="1400" dirty="0" err="1"/>
              <a:t>g.uniName</a:t>
            </a:r>
            <a:r>
              <a:rPr lang="en-IN" sz="1400" dirty="0"/>
              <a:t>, </a:t>
            </a:r>
            <a:r>
              <a:rPr lang="en-IN" sz="1400" dirty="0" err="1"/>
              <a:t>g.pName</a:t>
            </a:r>
            <a:r>
              <a:rPr lang="en-IN" sz="1400" dirty="0"/>
              <a:t>, </a:t>
            </a:r>
            <a:r>
              <a:rPr lang="en-IN" sz="1400" dirty="0" err="1"/>
              <a:t>g.rank</a:t>
            </a:r>
            <a:r>
              <a:rPr lang="en-IN" sz="1400" dirty="0"/>
              <a:t>, </a:t>
            </a:r>
            <a:r>
              <a:rPr lang="en-IN" sz="1400" dirty="0" err="1"/>
              <a:t>g.weightedRank</a:t>
            </a:r>
            <a:r>
              <a:rPr lang="en-IN" sz="1400" dirty="0"/>
              <a:t> FROM gives g, university u WHERE </a:t>
            </a:r>
            <a:r>
              <a:rPr lang="en-IN" sz="1400" dirty="0" err="1"/>
              <a:t>g.pName</a:t>
            </a:r>
            <a:r>
              <a:rPr lang="en-IN" sz="1400" dirty="0"/>
              <a:t>='MIS' AND </a:t>
            </a:r>
            <a:r>
              <a:rPr lang="en-IN" sz="1400" dirty="0" err="1"/>
              <a:t>u.uLocation</a:t>
            </a:r>
            <a:r>
              <a:rPr lang="en-IN" sz="1400" dirty="0"/>
              <a:t>='North-East' AND </a:t>
            </a:r>
            <a:r>
              <a:rPr lang="en-IN" sz="1400" dirty="0" err="1"/>
              <a:t>g.uniName</a:t>
            </a:r>
            <a:r>
              <a:rPr lang="en-IN" sz="1400" dirty="0"/>
              <a:t>=</a:t>
            </a:r>
            <a:r>
              <a:rPr lang="en-IN" sz="1400" dirty="0" err="1"/>
              <a:t>u.uniName</a:t>
            </a:r>
            <a:r>
              <a:rPr lang="en-IN" sz="1400" dirty="0"/>
              <a:t> ORDER BY year DESC, pName, </a:t>
            </a:r>
            <a:r>
              <a:rPr lang="en-IN" sz="1400" dirty="0" err="1"/>
              <a:t>weightedRank</a:t>
            </a:r>
            <a:r>
              <a:rPr lang="en-IN" sz="1400" dirty="0"/>
              <a:t> </a:t>
            </a:r>
            <a:r>
              <a:rPr lang="en-IN" sz="1400" dirty="0" smtClean="0"/>
              <a:t>DESC, rank</a:t>
            </a:r>
            <a:endParaRPr lang="en-IN" sz="1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51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91" y="940525"/>
            <a:ext cx="11879638" cy="580025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5267" y="178526"/>
            <a:ext cx="8636482" cy="3962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What are the top universities offering MIS Program in the North-East part of USA?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43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9953" y="322217"/>
            <a:ext cx="8636482" cy="3962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What are the top universities offering MIS Program in the North-East part of USA?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718457"/>
            <a:ext cx="11991703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26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912" y="259421"/>
            <a:ext cx="8596668" cy="776140"/>
          </a:xfrm>
        </p:spPr>
        <p:txBody>
          <a:bodyPr/>
          <a:lstStyle/>
          <a:p>
            <a:pPr algn="ctr"/>
            <a:r>
              <a:rPr lang="en-US" dirty="0"/>
              <a:t>The Team</a:t>
            </a:r>
          </a:p>
        </p:txBody>
      </p:sp>
      <p:sp>
        <p:nvSpPr>
          <p:cNvPr id="13" name="Oval 12"/>
          <p:cNvSpPr/>
          <p:nvPr/>
        </p:nvSpPr>
        <p:spPr>
          <a:xfrm>
            <a:off x="5643507" y="997670"/>
            <a:ext cx="1560660" cy="15659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025343" y="2401111"/>
            <a:ext cx="1609885" cy="15108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049955" y="4938032"/>
            <a:ext cx="1560660" cy="156066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643507" y="3790231"/>
            <a:ext cx="1560660" cy="156066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632167" y="1414066"/>
            <a:ext cx="2887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err="1"/>
              <a:t>Davuloori</a:t>
            </a:r>
            <a:r>
              <a:rPr lang="en-IN" dirty="0"/>
              <a:t> </a:t>
            </a:r>
            <a:r>
              <a:rPr lang="en-IN" dirty="0" err="1"/>
              <a:t>Sree</a:t>
            </a:r>
            <a:r>
              <a:rPr lang="en-IN" dirty="0"/>
              <a:t> </a:t>
            </a:r>
            <a:r>
              <a:rPr lang="en-IN" dirty="0" err="1"/>
              <a:t>Pradyumna</a:t>
            </a:r>
            <a:endParaRPr lang="en-IN" dirty="0"/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690649" y="2945778"/>
            <a:ext cx="2234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Krishna </a:t>
            </a:r>
            <a:r>
              <a:rPr lang="en-IN" dirty="0" err="1"/>
              <a:t>Srikar</a:t>
            </a:r>
            <a:r>
              <a:rPr lang="en-IN" dirty="0"/>
              <a:t> </a:t>
            </a:r>
            <a:r>
              <a:rPr lang="en-IN" dirty="0" err="1"/>
              <a:t>Ganti</a:t>
            </a:r>
            <a:endParaRPr lang="en-IN" dirty="0"/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855246" y="5464885"/>
            <a:ext cx="1905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err="1"/>
              <a:t>Rohith</a:t>
            </a:r>
            <a:r>
              <a:rPr lang="en-IN" dirty="0"/>
              <a:t> V Thomas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02889" y="4349119"/>
            <a:ext cx="3454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Lakshmi </a:t>
            </a:r>
            <a:r>
              <a:rPr lang="en-IN" dirty="0" err="1"/>
              <a:t>Narasimhan</a:t>
            </a:r>
            <a:r>
              <a:rPr lang="en-IN" dirty="0"/>
              <a:t> Narayanan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0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6306" y="3222172"/>
            <a:ext cx="3945466" cy="13208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751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Background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Luminal </a:t>
            </a:r>
            <a:r>
              <a:rPr lang="en-IN" dirty="0" err="1"/>
              <a:t>Inc</a:t>
            </a:r>
            <a:r>
              <a:rPr lang="en-IN" dirty="0"/>
              <a:t> is a cloud based solution provider.</a:t>
            </a:r>
          </a:p>
          <a:p>
            <a:r>
              <a:rPr lang="en-IN" dirty="0"/>
              <a:t>They are looking for a web based consolidated rankings system to help students in their search for the best graduate school that suits their needs.</a:t>
            </a:r>
          </a:p>
          <a:p>
            <a:r>
              <a:rPr lang="en-IN" dirty="0"/>
              <a:t>After lengthy brainstorming, we zeroed in on a web based rankings decision engine, creating an one-stop website to help in comparing and selecting universities.</a:t>
            </a:r>
          </a:p>
          <a:p>
            <a:r>
              <a:rPr lang="en-IN" dirty="0"/>
              <a:t>The application sources data from credible sources of rankings and in addition, provides a “weighted rank” using a well tested and proven algorithm to reduce </a:t>
            </a:r>
            <a:r>
              <a:rPr lang="en-IN" dirty="0" smtClean="0"/>
              <a:t>inconsistencies </a:t>
            </a:r>
            <a:r>
              <a:rPr lang="en-IN" dirty="0"/>
              <a:t>in University Rankings.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121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Data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 smtClean="0"/>
              <a:t>Our application sources it’s ranking data from the following credible sources:</a:t>
            </a:r>
          </a:p>
          <a:p>
            <a:pPr lvl="1"/>
            <a:r>
              <a:rPr lang="en-IN" sz="2000" dirty="0" smtClean="0"/>
              <a:t>US News- </a:t>
            </a:r>
            <a:r>
              <a:rPr lang="en-IN" sz="2000" u="sng" dirty="0" err="1" smtClean="0">
                <a:solidFill>
                  <a:srgbClr val="0070C0"/>
                </a:solidFill>
              </a:rPr>
              <a:t>www.usnews.com</a:t>
            </a:r>
            <a:endParaRPr lang="en-IN" sz="2000" u="sng" dirty="0" smtClean="0">
              <a:solidFill>
                <a:srgbClr val="0070C0"/>
              </a:solidFill>
            </a:endParaRPr>
          </a:p>
          <a:p>
            <a:pPr lvl="1"/>
            <a:r>
              <a:rPr lang="en-IN" sz="2000" dirty="0" smtClean="0"/>
              <a:t>TFE </a:t>
            </a:r>
            <a:r>
              <a:rPr lang="en-IN" sz="2000" dirty="0"/>
              <a:t>Times-  </a:t>
            </a:r>
            <a:r>
              <a:rPr lang="en-IN" sz="2000" u="sng" dirty="0" err="1" smtClean="0">
                <a:solidFill>
                  <a:srgbClr val="0070C0"/>
                </a:solidFill>
              </a:rPr>
              <a:t>www.tfetimes.com</a:t>
            </a:r>
            <a:endParaRPr lang="en-IN" sz="2000" u="sng" dirty="0" smtClean="0">
              <a:solidFill>
                <a:srgbClr val="0070C0"/>
              </a:solidFill>
            </a:endParaRPr>
          </a:p>
          <a:p>
            <a:pPr lvl="1"/>
            <a:r>
              <a:rPr lang="en-IN" sz="2000" dirty="0" smtClean="0"/>
              <a:t>Masters in Data Science- </a:t>
            </a:r>
            <a:r>
              <a:rPr lang="en-IN" sz="2000" u="sng" dirty="0" err="1" smtClean="0">
                <a:solidFill>
                  <a:srgbClr val="0070C0"/>
                </a:solidFill>
              </a:rPr>
              <a:t>www.mastersindatascience.org</a:t>
            </a:r>
            <a:endParaRPr lang="en-IN" sz="2000" u="sng" dirty="0" smtClean="0">
              <a:solidFill>
                <a:srgbClr val="0070C0"/>
              </a:solidFill>
            </a:endParaRPr>
          </a:p>
          <a:p>
            <a:pPr lvl="1"/>
            <a:r>
              <a:rPr lang="en-IN" sz="2000" dirty="0" smtClean="0"/>
              <a:t>College </a:t>
            </a:r>
            <a:r>
              <a:rPr lang="en-IN" sz="2000" dirty="0"/>
              <a:t>Choice- </a:t>
            </a:r>
            <a:r>
              <a:rPr lang="en-IN" sz="2000" u="sng" dirty="0" err="1" smtClean="0">
                <a:solidFill>
                  <a:srgbClr val="0070C0"/>
                </a:solidFill>
              </a:rPr>
              <a:t>www.collegechoice.net</a:t>
            </a:r>
            <a:endParaRPr lang="en-IN" sz="2000" u="sng" dirty="0" smtClean="0">
              <a:solidFill>
                <a:srgbClr val="0070C0"/>
              </a:solidFill>
            </a:endParaRPr>
          </a:p>
          <a:p>
            <a:pPr lvl="1"/>
            <a:r>
              <a:rPr lang="en-IN" sz="2000" dirty="0"/>
              <a:t>The Economist - </a:t>
            </a:r>
            <a:r>
              <a:rPr lang="en-IN" sz="2000" u="sng" dirty="0" err="1" smtClean="0">
                <a:solidFill>
                  <a:srgbClr val="0070C0"/>
                </a:solidFill>
              </a:rPr>
              <a:t>www.economist.com</a:t>
            </a:r>
            <a:endParaRPr lang="en-IN" sz="2000" u="sng" dirty="0">
              <a:solidFill>
                <a:srgbClr val="0070C0"/>
              </a:solidFill>
            </a:endParaRPr>
          </a:p>
          <a:p>
            <a:pPr lvl="1"/>
            <a:r>
              <a:rPr lang="en-IN" sz="2000" dirty="0"/>
              <a:t>Corresponding websites of universities.</a:t>
            </a:r>
          </a:p>
        </p:txBody>
      </p:sp>
    </p:spTree>
    <p:extLst>
      <p:ext uri="{BB962C8B-B14F-4D97-AF65-F5344CB8AC3E}">
        <p14:creationId xmlns:p14="http://schemas.microsoft.com/office/powerpoint/2010/main" val="29743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70560"/>
            <a:ext cx="8596668" cy="1320800"/>
          </a:xfrm>
        </p:spPr>
        <p:txBody>
          <a:bodyPr/>
          <a:lstStyle/>
          <a:p>
            <a:pPr algn="ctr"/>
            <a:r>
              <a:rPr lang="en-IN" dirty="0"/>
              <a:t>Mission </a:t>
            </a:r>
            <a:r>
              <a:rPr lang="en-IN" dirty="0" smtClean="0"/>
              <a:t>Statement </a:t>
            </a:r>
            <a:r>
              <a:rPr lang="en-IN" dirty="0"/>
              <a:t>and </a:t>
            </a:r>
            <a:r>
              <a:rPr lang="en-IN" dirty="0" smtClean="0"/>
              <a:t>Objectives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u="sng" dirty="0"/>
              <a:t>Mission Statements:</a:t>
            </a:r>
          </a:p>
          <a:p>
            <a:pPr lvl="0"/>
            <a:r>
              <a:rPr lang="en-IN" dirty="0"/>
              <a:t>A comprehensive and flexible search engine for rankings of business programs to cater to the needs of aspiring students and academic executives</a:t>
            </a:r>
            <a:r>
              <a:rPr lang="en-IN" dirty="0" smtClean="0"/>
              <a:t>.</a:t>
            </a:r>
          </a:p>
          <a:p>
            <a:pPr lvl="0"/>
            <a:endParaRPr lang="en-US" dirty="0"/>
          </a:p>
          <a:p>
            <a:pPr marL="0" indent="0">
              <a:buNone/>
            </a:pPr>
            <a:r>
              <a:rPr lang="en-IN" b="1" u="sng" dirty="0" smtClean="0"/>
              <a:t>Mission </a:t>
            </a:r>
            <a:r>
              <a:rPr lang="en-IN" b="1" u="sng" dirty="0"/>
              <a:t>Objectives:</a:t>
            </a:r>
            <a:endParaRPr lang="en-IN" dirty="0"/>
          </a:p>
          <a:p>
            <a:pPr lvl="0"/>
            <a:r>
              <a:rPr lang="en-IN" dirty="0"/>
              <a:t>Consolidate ranking information from various credible sources allowing users to make better and informed decisions.</a:t>
            </a:r>
            <a:endParaRPr lang="en-US" dirty="0"/>
          </a:p>
          <a:p>
            <a:pPr lvl="0"/>
            <a:r>
              <a:rPr lang="en-IN" dirty="0"/>
              <a:t>Eliminate uncertainty regarding rankings by providing a weighted rank.</a:t>
            </a:r>
            <a:endParaRPr lang="en-US" dirty="0"/>
          </a:p>
          <a:p>
            <a:pPr lvl="0"/>
            <a:r>
              <a:rPr lang="en-IN" dirty="0" smtClean="0"/>
              <a:t>Assist </a:t>
            </a:r>
            <a:r>
              <a:rPr lang="en-IN" dirty="0"/>
              <a:t>decision makers of academic institutions </a:t>
            </a:r>
            <a:r>
              <a:rPr lang="en-IN" dirty="0" smtClean="0"/>
              <a:t>by comparing </a:t>
            </a:r>
            <a:r>
              <a:rPr lang="en-IN" dirty="0"/>
              <a:t>rankings of their competitors with their </a:t>
            </a:r>
            <a:r>
              <a:rPr lang="en-IN" dirty="0" smtClean="0"/>
              <a:t>own.</a:t>
            </a:r>
            <a:endParaRPr lang="en-US" dirty="0"/>
          </a:p>
          <a:p>
            <a:pPr lvl="0"/>
            <a:r>
              <a:rPr lang="en-IN" dirty="0" smtClean="0"/>
              <a:t>Conveniently </a:t>
            </a:r>
            <a:r>
              <a:rPr lang="en-IN" dirty="0"/>
              <a:t>filter rankings based on region, tuition and top five universities.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786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64272" y="296092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Conceptual Database Design</a:t>
            </a: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0" y="956491"/>
            <a:ext cx="6654427" cy="57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3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Logical Database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Relational Schema: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  <a:effectLst/>
                <a:ea typeface="Arial" charset="0"/>
              </a:rPr>
              <a:t>Year(</a:t>
            </a:r>
            <a:r>
              <a:rPr lang="en-US" sz="2000" b="1" u="sng" dirty="0">
                <a:solidFill>
                  <a:schemeClr val="tx1"/>
                </a:solidFill>
                <a:effectLst/>
                <a:ea typeface="Arial" charset="0"/>
              </a:rPr>
              <a:t>year</a:t>
            </a:r>
            <a:r>
              <a:rPr lang="en-US" sz="2000" dirty="0">
                <a:solidFill>
                  <a:schemeClr val="tx1"/>
                </a:solidFill>
                <a:effectLst/>
                <a:ea typeface="Arial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  <a:ea typeface="Arial" charset="0"/>
              </a:rPr>
              <a:t>Source(</a:t>
            </a:r>
            <a:r>
              <a:rPr lang="en-US" sz="2000" b="1" u="sng" dirty="0">
                <a:solidFill>
                  <a:schemeClr val="tx1"/>
                </a:solidFill>
                <a:ea typeface="Arial" charset="0"/>
              </a:rPr>
              <a:t>sName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sUrl)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schemeClr val="tx1"/>
                </a:solidFill>
                <a:ea typeface="Arial" charset="0"/>
              </a:rPr>
              <a:t>University(</a:t>
            </a:r>
            <a:r>
              <a:rPr lang="en-US" sz="2000" b="1" u="sng" dirty="0" err="1" smtClean="0">
                <a:solidFill>
                  <a:schemeClr val="tx1"/>
                </a:solidFill>
                <a:ea typeface="Arial" charset="0"/>
              </a:rPr>
              <a:t>uName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uUrl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uEmail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uPhone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uType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uEndowment</a:t>
            </a:r>
            <a:r>
              <a:rPr lang="en-US" sz="2000" dirty="0" smtClean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ea typeface="Arial" charset="0"/>
              </a:rPr>
              <a:t>uLocation</a:t>
            </a:r>
            <a:r>
              <a:rPr lang="en-US" sz="2000" dirty="0" smtClean="0">
                <a:solidFill>
                  <a:schemeClr val="tx1"/>
                </a:solidFill>
                <a:ea typeface="Arial" charset="0"/>
              </a:rPr>
              <a:t>)</a:t>
            </a:r>
            <a:endParaRPr lang="en-US" sz="2000" dirty="0">
              <a:solidFill>
                <a:schemeClr val="tx1"/>
              </a:solidFill>
              <a:ea typeface="Arial" charset="0"/>
            </a:endParaRP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  <a:ea typeface="Arial" charset="0"/>
              </a:rPr>
              <a:t>Program(</a:t>
            </a:r>
            <a:r>
              <a:rPr lang="en-US" sz="2000" b="1" u="sng" dirty="0" err="1">
                <a:solidFill>
                  <a:schemeClr val="tx1"/>
                </a:solidFill>
                <a:ea typeface="Arial" charset="0"/>
              </a:rPr>
              <a:t>pName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)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  <a:ea typeface="Arial" charset="0"/>
              </a:rPr>
              <a:t>Gives(</a:t>
            </a:r>
            <a:r>
              <a:rPr lang="en-US" sz="2000" b="1" u="sng" dirty="0" err="1">
                <a:solidFill>
                  <a:schemeClr val="tx1"/>
                </a:solidFill>
                <a:ea typeface="Arial" charset="0"/>
              </a:rPr>
              <a:t>rankId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</a:t>
            </a:r>
            <a:r>
              <a:rPr lang="en-US" sz="2000" i="1" dirty="0">
                <a:solidFill>
                  <a:schemeClr val="tx1"/>
                </a:solidFill>
                <a:ea typeface="Arial" charset="0"/>
              </a:rPr>
              <a:t>year, sName, uniName, pName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rank, weightedRank)</a:t>
            </a:r>
          </a:p>
          <a:p>
            <a:pPr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  <a:ea typeface="Arial" charset="0"/>
              </a:rPr>
              <a:t>Offers(</a:t>
            </a:r>
            <a:r>
              <a:rPr lang="en-US" sz="2000" b="1" i="1" u="sng" dirty="0" err="1">
                <a:solidFill>
                  <a:schemeClr val="tx1"/>
                </a:solidFill>
                <a:ea typeface="Arial" charset="0"/>
              </a:rPr>
              <a:t>uniName</a:t>
            </a:r>
            <a:r>
              <a:rPr lang="en-US" sz="2000" i="1" dirty="0">
                <a:solidFill>
                  <a:schemeClr val="tx1"/>
                </a:solidFill>
                <a:ea typeface="Arial" charset="0"/>
              </a:rPr>
              <a:t>,</a:t>
            </a:r>
            <a:r>
              <a:rPr lang="en-US" sz="2000" i="1" u="sng" dirty="0">
                <a:solidFill>
                  <a:schemeClr val="tx1"/>
                </a:solidFill>
                <a:ea typeface="Arial" charset="0"/>
              </a:rPr>
              <a:t> </a:t>
            </a:r>
            <a:r>
              <a:rPr lang="en-US" sz="2000" b="1" i="1" u="sng" dirty="0">
                <a:solidFill>
                  <a:schemeClr val="tx1"/>
                </a:solidFill>
                <a:ea typeface="Arial" charset="0"/>
              </a:rPr>
              <a:t>pName</a:t>
            </a:r>
            <a:r>
              <a:rPr lang="en-US" sz="2000" dirty="0">
                <a:solidFill>
                  <a:schemeClr val="tx1"/>
                </a:solidFill>
                <a:ea typeface="Arial" charset="0"/>
              </a:rPr>
              <a:t>, pCost, pDuration,schoolName)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78036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397" y="335280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Physical Database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6394" y="1011646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/>
              <a:t>An SQL CREATE statement for a relation which contains four foreign keys: 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CREATE TABLE [Rankings4U.Gives]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(</a:t>
            </a:r>
            <a:r>
              <a:rPr lang="en-IN" sz="1200" dirty="0" err="1"/>
              <a:t>rankId</a:t>
            </a:r>
            <a:r>
              <a:rPr lang="en-IN" sz="1200" dirty="0"/>
              <a:t> CHAR(10) NOT NULL,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year INTEGER,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</a:t>
            </a:r>
            <a:r>
              <a:rPr lang="en-IN" sz="1200" dirty="0" err="1"/>
              <a:t>sName</a:t>
            </a:r>
            <a:r>
              <a:rPr lang="en-IN" sz="1200" dirty="0"/>
              <a:t> varchar(35),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</a:t>
            </a:r>
            <a:r>
              <a:rPr lang="en-IN" sz="1200" dirty="0" err="1" smtClean="0"/>
              <a:t>uName</a:t>
            </a:r>
            <a:r>
              <a:rPr lang="en-IN" sz="1200" dirty="0" smtClean="0"/>
              <a:t> </a:t>
            </a:r>
            <a:r>
              <a:rPr lang="en-IN" sz="1200" dirty="0"/>
              <a:t>varchar(35),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</a:t>
            </a:r>
            <a:r>
              <a:rPr lang="en-IN" sz="1200" dirty="0" err="1"/>
              <a:t>pName</a:t>
            </a:r>
            <a:r>
              <a:rPr lang="en-IN" sz="1200" dirty="0"/>
              <a:t> varchar(35),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rank INTEGER,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</a:t>
            </a:r>
            <a:r>
              <a:rPr lang="en-IN" sz="1200" dirty="0" err="1"/>
              <a:t>weightedRank</a:t>
            </a:r>
            <a:r>
              <a:rPr lang="en-IN" sz="1200" dirty="0"/>
              <a:t> INTEGER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CONSTRAINT </a:t>
            </a:r>
            <a:r>
              <a:rPr lang="en-IN" sz="1200" dirty="0" err="1"/>
              <a:t>pk_Gives_rankId</a:t>
            </a:r>
            <a:r>
              <a:rPr lang="en-IN" sz="1200" dirty="0"/>
              <a:t> PRIMARY KEY(</a:t>
            </a:r>
            <a:r>
              <a:rPr lang="en-IN" sz="1200" dirty="0" err="1"/>
              <a:t>rankId</a:t>
            </a:r>
            <a:r>
              <a:rPr lang="en-IN" sz="1200" dirty="0"/>
              <a:t>),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CONSTRAINT fk_Gives_year FOREIGN KEY(year) REFERENCES [Rankings4U.Year] (year)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ON DELETE CASCADE ON UPDATE CASCADE,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CONSTRAINT </a:t>
            </a:r>
            <a:r>
              <a:rPr lang="en-IN" sz="1200" dirty="0" err="1"/>
              <a:t>fk_Gives_sName</a:t>
            </a:r>
            <a:r>
              <a:rPr lang="en-IN" sz="1200" dirty="0"/>
              <a:t> FOREIGN KEY(</a:t>
            </a:r>
            <a:r>
              <a:rPr lang="en-IN" sz="1200" dirty="0" err="1"/>
              <a:t>sName</a:t>
            </a:r>
            <a:r>
              <a:rPr lang="en-IN" sz="1200" dirty="0"/>
              <a:t>) REFERENCES [Rankings4U.Source] (</a:t>
            </a:r>
            <a:r>
              <a:rPr lang="en-IN" sz="1200" dirty="0" err="1"/>
              <a:t>sName</a:t>
            </a:r>
            <a:r>
              <a:rPr lang="en-IN" sz="1200" dirty="0"/>
              <a:t>)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ON DELETE CASCADE ON UPDATE CASCADE,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CONSTRAINT </a:t>
            </a:r>
            <a:r>
              <a:rPr lang="en-IN" sz="1200" dirty="0" err="1"/>
              <a:t>fk_Gives_pName</a:t>
            </a:r>
            <a:r>
              <a:rPr lang="en-IN" sz="1200" dirty="0"/>
              <a:t> FOREIGN KEY(</a:t>
            </a:r>
            <a:r>
              <a:rPr lang="en-IN" sz="1200" dirty="0" err="1"/>
              <a:t>pName</a:t>
            </a:r>
            <a:r>
              <a:rPr lang="en-IN" sz="1200" dirty="0"/>
              <a:t>) REFERENCES [Rankings4U.Program] (</a:t>
            </a:r>
            <a:r>
              <a:rPr lang="en-IN" sz="1200" dirty="0" err="1"/>
              <a:t>pName</a:t>
            </a:r>
            <a:r>
              <a:rPr lang="en-IN" sz="1200" dirty="0"/>
              <a:t>)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ON DELETE CASCADE ON UPDATE CASCADE,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CONSTRAINT </a:t>
            </a:r>
            <a:r>
              <a:rPr lang="en-IN" sz="1200" dirty="0" err="1" smtClean="0"/>
              <a:t>fk_Gives_uName</a:t>
            </a:r>
            <a:r>
              <a:rPr lang="en-IN" sz="1200" dirty="0" smtClean="0"/>
              <a:t> </a:t>
            </a:r>
            <a:r>
              <a:rPr lang="en-IN" sz="1200" dirty="0"/>
              <a:t>FOREIGN </a:t>
            </a:r>
            <a:r>
              <a:rPr lang="en-IN" sz="1200" dirty="0" smtClean="0"/>
              <a:t>KEY(</a:t>
            </a:r>
            <a:r>
              <a:rPr lang="en-IN" sz="1200" dirty="0" err="1" smtClean="0"/>
              <a:t>uName</a:t>
            </a:r>
            <a:r>
              <a:rPr lang="en-IN" sz="1200" dirty="0"/>
              <a:t>) REFERENCES [Rankings4U.University] (</a:t>
            </a:r>
            <a:r>
              <a:rPr lang="en-IN" sz="1200" dirty="0" err="1" smtClean="0"/>
              <a:t>uName</a:t>
            </a:r>
            <a:r>
              <a:rPr lang="en-IN" sz="1200" dirty="0"/>
              <a:t>)</a:t>
            </a:r>
            <a:endParaRPr lang="en-US" sz="1200" dirty="0"/>
          </a:p>
          <a:p>
            <a:pPr marL="0" indent="0">
              <a:buNone/>
            </a:pPr>
            <a:r>
              <a:rPr lang="en-IN" sz="1200" dirty="0"/>
              <a:t> ON DELETE CASCADE ON UPDATE CASCADE)</a:t>
            </a:r>
            <a:r>
              <a:rPr lang="en-US" sz="1200" dirty="0">
                <a:effectLst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8287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Application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Comprehensive database of rankings for more than 30 universities in various programs.</a:t>
            </a:r>
          </a:p>
          <a:p>
            <a:r>
              <a:rPr lang="en-US" dirty="0" smtClean="0"/>
              <a:t>A custom search for rankings of a program filtered by location of the university</a:t>
            </a:r>
          </a:p>
          <a:p>
            <a:r>
              <a:rPr lang="en-US" dirty="0"/>
              <a:t>A custom search for rankings </a:t>
            </a:r>
            <a:r>
              <a:rPr lang="en-US" dirty="0" smtClean="0"/>
              <a:t>of a program filtered by cost of tuition.</a:t>
            </a:r>
          </a:p>
          <a:p>
            <a:r>
              <a:rPr lang="en-US" dirty="0" smtClean="0"/>
              <a:t>A in-house calculated ‘weighted rank’ that weighs the reputation of the university and reduces the variability of rank across sources and years.</a:t>
            </a:r>
            <a:endParaRPr lang="en-US" dirty="0"/>
          </a:p>
          <a:p>
            <a:r>
              <a:rPr lang="en-US" dirty="0" smtClean="0"/>
              <a:t>A different view for university executives called university view to help them identify their close competitors.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Technologies Used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299" y="1858918"/>
            <a:ext cx="4146369" cy="27642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780" y="2525782"/>
            <a:ext cx="3980180" cy="209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9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1224</TotalTime>
  <Words>836</Words>
  <Application>Microsoft Macintosh PowerPoint</Application>
  <PresentationFormat>Widescreen</PresentationFormat>
  <Paragraphs>94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Trebuchet MS</vt:lpstr>
      <vt:lpstr>Wingdings 3</vt:lpstr>
      <vt:lpstr>Arial</vt:lpstr>
      <vt:lpstr>Facet</vt:lpstr>
      <vt:lpstr>Rankings4U</vt:lpstr>
      <vt:lpstr>Background </vt:lpstr>
      <vt:lpstr>Data Sources</vt:lpstr>
      <vt:lpstr>Mission Statement and Objectives</vt:lpstr>
      <vt:lpstr>Conceptual Database Design</vt:lpstr>
      <vt:lpstr>Logical Database Design</vt:lpstr>
      <vt:lpstr>Physical Database Design</vt:lpstr>
      <vt:lpstr>Application Features</vt:lpstr>
      <vt:lpstr>Technologies Used</vt:lpstr>
      <vt:lpstr>Home Page</vt:lpstr>
      <vt:lpstr>Business Transaction 1</vt:lpstr>
      <vt:lpstr>What are the top 5 universities in MBA program in the year 2015 as per US News?</vt:lpstr>
      <vt:lpstr>PowerPoint Presentation</vt:lpstr>
      <vt:lpstr>Business Transaction 2</vt:lpstr>
      <vt:lpstr>PowerPoint Presentation</vt:lpstr>
      <vt:lpstr>PowerPoint Presentation</vt:lpstr>
      <vt:lpstr>The Team</vt:lpstr>
      <vt:lpstr>Thank You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Rankings4U</dc:title>
  <dc:creator>Pradyumna D S</dc:creator>
  <cp:lastModifiedBy>Microsoft Office User</cp:lastModifiedBy>
  <cp:revision>85</cp:revision>
  <dcterms:created xsi:type="dcterms:W3CDTF">2016-11-27T21:42:19Z</dcterms:created>
  <dcterms:modified xsi:type="dcterms:W3CDTF">2016-12-10T00:11:07Z</dcterms:modified>
</cp:coreProperties>
</file>

<file path=docProps/thumbnail.jpeg>
</file>